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notesMasterIdLst>
    <p:notesMasterId r:id="rId23"/>
  </p:notesMasterIdLst>
  <p:sldIdLst>
    <p:sldId id="274" r:id="rId2"/>
    <p:sldId id="257" r:id="rId3"/>
    <p:sldId id="262" r:id="rId4"/>
    <p:sldId id="258" r:id="rId5"/>
    <p:sldId id="259" r:id="rId6"/>
    <p:sldId id="269" r:id="rId7"/>
    <p:sldId id="263" r:id="rId8"/>
    <p:sldId id="264" r:id="rId9"/>
    <p:sldId id="276" r:id="rId10"/>
    <p:sldId id="270" r:id="rId11"/>
    <p:sldId id="277" r:id="rId12"/>
    <p:sldId id="278" r:id="rId13"/>
    <p:sldId id="279" r:id="rId14"/>
    <p:sldId id="280" r:id="rId15"/>
    <p:sldId id="281" r:id="rId16"/>
    <p:sldId id="282" r:id="rId17"/>
    <p:sldId id="265" r:id="rId18"/>
    <p:sldId id="266" r:id="rId19"/>
    <p:sldId id="267" r:id="rId20"/>
    <p:sldId id="268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B2DB7-E2F1-41C5-A2A4-66C9E333F6B9}" type="datetimeFigureOut">
              <a:rPr lang="en-CA" smtClean="0"/>
              <a:t>2017-04-03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8FDC8-E2AF-4782-8DA5-0C325290D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551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86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152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674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0682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694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88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5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1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68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6578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211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33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16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24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0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3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3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4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7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0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67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9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01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37143" y="0"/>
            <a:ext cx="667657" cy="6676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337143" y="798285"/>
            <a:ext cx="667657" cy="667657"/>
          </a:xfrm>
          <a:prstGeom prst="rect">
            <a:avLst/>
          </a:prstGeom>
          <a:solidFill>
            <a:srgbClr val="4B8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37143" y="1596570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flipH="1">
            <a:off x="0" y="17292"/>
            <a:ext cx="10752898" cy="6857999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3000">
                <a:srgbClr val="4B8F89">
                  <a:alpha val="69804"/>
                </a:srgbClr>
              </a:gs>
              <a:gs pos="100000">
                <a:schemeClr val="bg2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37305" y="4280887"/>
            <a:ext cx="4577779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400" dirty="0" smtClean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ctr">
              <a:lnSpc>
                <a:spcPct val="100000"/>
              </a:lnSpc>
              <a:buFontTx/>
              <a:buChar char="-"/>
            </a:pPr>
            <a:endParaRPr lang="en-US" sz="14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 rot="18900000">
            <a:off x="2296406" y="4602609"/>
            <a:ext cx="7678494" cy="4887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8900000">
            <a:off x="5085472" y="975824"/>
            <a:ext cx="7678494" cy="4887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156292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156292" y="798285"/>
            <a:ext cx="667657" cy="667657"/>
          </a:xfrm>
          <a:prstGeom prst="rect">
            <a:avLst/>
          </a:prstGeom>
          <a:solidFill>
            <a:srgbClr val="4B8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156292" y="1596570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795276" y="3850163"/>
            <a:ext cx="2035771" cy="110557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9" name="Parallelogram 1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B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46855" y="3021520"/>
            <a:ext cx="473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Take The Cue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1239" y="4181182"/>
            <a:ext cx="2944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Guy Meyer		</a:t>
            </a:r>
            <a:r>
              <a:rPr lang="en-CA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meyerg</a:t>
            </a:r>
            <a:endParaRPr lang="en-CA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Eric Le Fort		</a:t>
            </a:r>
            <a:r>
              <a:rPr lang="en-CA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leforte</a:t>
            </a:r>
            <a:endParaRPr lang="en-CA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Andrew </a:t>
            </a:r>
            <a:r>
              <a:rPr lang="en-CA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Danha</a:t>
            </a:r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CA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danhaas</a:t>
            </a:r>
            <a:endParaRPr lang="en-CA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Ernest Selman		</a:t>
            </a:r>
            <a:r>
              <a:rPr lang="en-CA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selmae</a:t>
            </a:r>
            <a:endParaRPr lang="en-CA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Derek </a:t>
            </a:r>
            <a:r>
              <a:rPr lang="en-CA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Savery</a:t>
            </a:r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CA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saverydj</a:t>
            </a:r>
            <a:endParaRPr lang="en-CA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Moore		moorem8</a:t>
            </a: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89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235506"/>
            <a:ext cx="9905998" cy="1478570"/>
          </a:xfrm>
        </p:spPr>
        <p:txBody>
          <a:bodyPr/>
          <a:lstStyle/>
          <a:p>
            <a:r>
              <a:rPr lang="en-CA" dirty="0" smtClean="0"/>
              <a:t>Hardware Demo – </a:t>
            </a:r>
            <a:r>
              <a:rPr lang="en-CA" dirty="0" smtClean="0"/>
              <a:t>X &amp; Y </a:t>
            </a:r>
            <a:r>
              <a:rPr lang="en-CA" dirty="0" smtClean="0"/>
              <a:t>Rails</a:t>
            </a:r>
            <a:endParaRPr lang="en-CA" dirty="0"/>
          </a:p>
        </p:txBody>
      </p:sp>
      <p:pic>
        <p:nvPicPr>
          <p:cNvPr id="3" name="motion_2ax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81" y="1392102"/>
            <a:ext cx="9091543" cy="52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2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-CA"/>
              <a:t>Electrical and Controls Summary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54954" y="2017667"/>
            <a:ext cx="978528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2000" dirty="0" smtClean="0"/>
              <a:t>A</a:t>
            </a:r>
            <a:r>
              <a:rPr lang="en-CA" sz="2000" dirty="0"/>
              <a:t>rduino Mega 2560 interfaced with RAMPS </a:t>
            </a:r>
            <a:r>
              <a:rPr lang="en-CA" sz="2000" dirty="0" smtClean="0"/>
              <a:t>1.4</a:t>
            </a:r>
          </a:p>
          <a:p>
            <a:pPr lvl="1"/>
            <a:r>
              <a:rPr lang="en-CA" dirty="0" smtClean="0"/>
              <a:t>D</a:t>
            </a:r>
            <a:r>
              <a:rPr lang="en-CA" dirty="0"/>
              <a:t>esign is simplified with modular motor </a:t>
            </a:r>
            <a:r>
              <a:rPr lang="en-CA" dirty="0" smtClean="0"/>
              <a:t>drives</a:t>
            </a:r>
          </a:p>
          <a:p>
            <a:pPr lvl="0"/>
            <a:r>
              <a:rPr lang="en-CA" sz="2000" dirty="0" err="1" smtClean="0"/>
              <a:t>E</a:t>
            </a:r>
            <a:r>
              <a:rPr lang="en-CA" sz="2000" dirty="0" err="1"/>
              <a:t>ndstops</a:t>
            </a:r>
            <a:r>
              <a:rPr lang="en-CA" sz="2000" dirty="0"/>
              <a:t> for controlling motors within </a:t>
            </a:r>
            <a:r>
              <a:rPr lang="en-CA" sz="2000" dirty="0" smtClean="0"/>
              <a:t>bounds</a:t>
            </a:r>
          </a:p>
          <a:p>
            <a:pPr lvl="0"/>
            <a:r>
              <a:rPr lang="en-CA" sz="2000" dirty="0" smtClean="0"/>
              <a:t>Simple UI</a:t>
            </a:r>
          </a:p>
          <a:p>
            <a:pPr lvl="1"/>
            <a:r>
              <a:rPr lang="en-CA" dirty="0" smtClean="0"/>
              <a:t>2 </a:t>
            </a:r>
            <a:r>
              <a:rPr lang="en-CA" dirty="0"/>
              <a:t>buttons: user control button and move button</a:t>
            </a:r>
          </a:p>
          <a:p>
            <a:pPr lvl="1"/>
            <a:r>
              <a:rPr lang="en-CA" dirty="0" smtClean="0"/>
              <a:t>Colour changing LED to indicate system’s current mode</a:t>
            </a:r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615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-CA"/>
              <a:t>White Line Sensors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9403" y="2017667"/>
            <a:ext cx="5344732" cy="276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2000" dirty="0" smtClean="0"/>
              <a:t>2 used in the rotational system</a:t>
            </a:r>
          </a:p>
          <a:p>
            <a:pPr lvl="1"/>
            <a:r>
              <a:rPr lang="en-CA" dirty="0" smtClean="0"/>
              <a:t>1 for each gear</a:t>
            </a:r>
            <a:endParaRPr lang="en-CA" dirty="0"/>
          </a:p>
          <a:p>
            <a:pPr lvl="1"/>
            <a:r>
              <a:rPr lang="en-CA" dirty="0" smtClean="0"/>
              <a:t>When both sensors read low rotational system is at origin</a:t>
            </a:r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66" y="3000778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-CA"/>
              <a:t>Pneumatic End-effector</a:t>
            </a:r>
            <a:br>
              <a:rPr lang="en-CA"/>
            </a:br>
            <a:endParaRPr lang="en-CA"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730" y="2688680"/>
            <a:ext cx="6461150" cy="39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76159" y="2356135"/>
            <a:ext cx="4295571" cy="276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2000" dirty="0" smtClean="0"/>
              <a:t>BJTs used to control extension and retraction motion of piston</a:t>
            </a:r>
            <a:endParaRPr lang="en-CA" dirty="0" smtClean="0"/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2879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-CA"/>
              <a:t>Electrical and Controls Improvements</a:t>
            </a:r>
          </a:p>
        </p:txBody>
      </p:sp>
      <p:sp>
        <p:nvSpPr>
          <p:cNvPr id="270" name="Shape 270" title="SpeedUpSlowDown.mp4"/>
          <p:cNvSpPr/>
          <p:nvPr/>
        </p:nvSpPr>
        <p:spPr>
          <a:xfrm>
            <a:off x="530275" y="2787950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2" name="Shape 272" title="EndStopAnticipate.mp4"/>
          <p:cNvSpPr/>
          <p:nvPr/>
        </p:nvSpPr>
        <p:spPr>
          <a:xfrm>
            <a:off x="7075500" y="27879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2374" y="2178333"/>
            <a:ext cx="4295571" cy="676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2000" dirty="0" smtClean="0"/>
              <a:t>Speed Up, Slow Down</a:t>
            </a:r>
            <a:endParaRPr lang="en-CA" dirty="0" smtClean="0"/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051884" y="2178332"/>
            <a:ext cx="4295571" cy="676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2000" dirty="0" smtClean="0"/>
              <a:t>End Stop Anticipation</a:t>
            </a:r>
            <a:endParaRPr lang="en-CA" dirty="0" smtClean="0"/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8850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1154949" y="973675"/>
            <a:ext cx="9421200" cy="7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-CA"/>
              <a:t>Electrical and Controls Improvements #2</a:t>
            </a:r>
          </a:p>
        </p:txBody>
      </p:sp>
      <p:sp>
        <p:nvSpPr>
          <p:cNvPr id="278" name="Shape 278" title="SystemMotion.mp4"/>
          <p:cNvSpPr/>
          <p:nvPr/>
        </p:nvSpPr>
        <p:spPr>
          <a:xfrm>
            <a:off x="3810000" y="2934150"/>
            <a:ext cx="4572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172049" y="2457325"/>
            <a:ext cx="3386999" cy="54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Noto Sans Symbols"/>
              <a:buChar char="▶"/>
            </a:pPr>
            <a:r>
              <a:rPr lang="en-CA" dirty="0"/>
              <a:t>Simultaneous Motion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37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489805" y="57917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-CA" sz="3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Electrical and Controls Hurdles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71" y="2092753"/>
            <a:ext cx="4840219" cy="438377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 title="WireManagement.mp4"/>
          <p:cNvSpPr/>
          <p:nvPr/>
        </p:nvSpPr>
        <p:spPr>
          <a:xfrm>
            <a:off x="6246254" y="2092753"/>
            <a:ext cx="5406319" cy="4383771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76494" y="1555103"/>
            <a:ext cx="4295571" cy="676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2000" dirty="0" smtClean="0"/>
              <a:t>Wire management </a:t>
            </a:r>
            <a:r>
              <a:rPr lang="en-CA" dirty="0" smtClean="0"/>
              <a:t>→ MCU</a:t>
            </a:r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70941" y="1555103"/>
            <a:ext cx="4295571" cy="676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2000" dirty="0" smtClean="0"/>
              <a:t>Wire management </a:t>
            </a:r>
            <a:r>
              <a:rPr lang="en-CA" dirty="0" smtClean="0"/>
              <a:t>→ X Rails</a:t>
            </a:r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23286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1128534" y="340052"/>
            <a:ext cx="9905998" cy="1478570"/>
          </a:xfrm>
          <a:prstGeom prst="rect">
            <a:avLst/>
          </a:prstGeom>
        </p:spPr>
        <p:txBody>
          <a:bodyPr/>
          <a:lstStyle/>
          <a:p>
            <a:r>
              <a:rPr dirty="0"/>
              <a:t>Software Summary</a:t>
            </a:r>
          </a:p>
        </p:txBody>
      </p:sp>
      <p:sp>
        <p:nvSpPr>
          <p:cNvPr id="431" name="Shape 431"/>
          <p:cNvSpPr>
            <a:spLocks noGrp="1"/>
          </p:cNvSpPr>
          <p:nvPr>
            <p:ph idx="1"/>
          </p:nvPr>
        </p:nvSpPr>
        <p:spPr>
          <a:xfrm>
            <a:off x="1257768" y="1972433"/>
            <a:ext cx="8825660" cy="37634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dirty="0"/>
              <a:t>Arduino program:</a:t>
            </a:r>
          </a:p>
          <a:p>
            <a:pPr marL="800100" lvl="1" indent="-342900">
              <a:defRPr sz="2000"/>
            </a:pPr>
            <a:r>
              <a:rPr dirty="0"/>
              <a:t>Receives user commands</a:t>
            </a:r>
          </a:p>
          <a:p>
            <a:pPr marL="800100" lvl="1" indent="-342900">
              <a:defRPr sz="2000"/>
            </a:pPr>
            <a:r>
              <a:rPr dirty="0"/>
              <a:t>Monitors sensor signals</a:t>
            </a:r>
          </a:p>
          <a:p>
            <a:pPr marL="800100" lvl="1" indent="-342900">
              <a:defRPr sz="2000"/>
            </a:pPr>
            <a:r>
              <a:rPr dirty="0"/>
              <a:t>Controls motors</a:t>
            </a:r>
          </a:p>
          <a:p>
            <a:pPr marL="800100" lvl="1" indent="-342900">
              <a:defRPr sz="2000"/>
            </a:pPr>
            <a:r>
              <a:rPr dirty="0"/>
              <a:t>Serial communication with PC</a:t>
            </a:r>
          </a:p>
          <a:p>
            <a:pPr>
              <a:spcBef>
                <a:spcPts val="1500"/>
              </a:spcBef>
              <a:defRPr sz="2000"/>
            </a:pPr>
            <a:r>
              <a:rPr dirty="0"/>
              <a:t>Android program:</a:t>
            </a:r>
          </a:p>
          <a:p>
            <a:pPr marL="800100" lvl="1" indent="-342900">
              <a:spcBef>
                <a:spcPts val="1500"/>
              </a:spcBef>
              <a:defRPr sz="2000"/>
            </a:pPr>
            <a:r>
              <a:rPr dirty="0"/>
              <a:t>Automated image capture</a:t>
            </a:r>
          </a:p>
          <a:p>
            <a:pPr marL="800100" lvl="1" indent="-342900">
              <a:spcBef>
                <a:spcPts val="1500"/>
              </a:spcBef>
              <a:defRPr sz="2000"/>
            </a:pPr>
            <a:r>
              <a:rPr dirty="0"/>
              <a:t>Socket communication with PC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37" y="1573336"/>
            <a:ext cx="1842408" cy="1842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83" y="3637202"/>
            <a:ext cx="1828804" cy="2252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270" y="3170458"/>
            <a:ext cx="2642315" cy="2642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32" y="1862618"/>
            <a:ext cx="1143990" cy="220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227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xfrm>
            <a:off x="1012624" y="347917"/>
            <a:ext cx="9905998" cy="1478570"/>
          </a:xfrm>
          <a:prstGeom prst="rect">
            <a:avLst/>
          </a:prstGeom>
        </p:spPr>
        <p:txBody>
          <a:bodyPr/>
          <a:lstStyle/>
          <a:p>
            <a:r>
              <a:t>Software Summary (cont.)</a:t>
            </a:r>
          </a:p>
        </p:txBody>
      </p:sp>
      <p:sp>
        <p:nvSpPr>
          <p:cNvPr id="434" name="Shape 434"/>
          <p:cNvSpPr>
            <a:spLocks noGrp="1"/>
          </p:cNvSpPr>
          <p:nvPr>
            <p:ph idx="1"/>
          </p:nvPr>
        </p:nvSpPr>
        <p:spPr>
          <a:xfrm>
            <a:off x="1012625" y="1650462"/>
            <a:ext cx="3417707" cy="43897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dirty="0"/>
              <a:t>Java program:</a:t>
            </a:r>
          </a:p>
          <a:p>
            <a:pPr marL="800100" lvl="1" indent="-342900">
              <a:defRPr sz="2000"/>
            </a:pPr>
            <a:r>
              <a:rPr dirty="0"/>
              <a:t>Various communication </a:t>
            </a:r>
            <a:endParaRPr lang="en-CA" dirty="0" smtClean="0"/>
          </a:p>
          <a:p>
            <a:pPr marL="457200" lvl="1" indent="0">
              <a:spcBef>
                <a:spcPts val="0"/>
              </a:spcBef>
              <a:buNone/>
              <a:defRPr sz="2000"/>
            </a:pPr>
            <a:r>
              <a:rPr lang="en-CA" dirty="0"/>
              <a:t> </a:t>
            </a:r>
            <a:r>
              <a:rPr lang="en-CA" dirty="0" smtClean="0"/>
              <a:t>    </a:t>
            </a:r>
            <a:r>
              <a:rPr dirty="0" smtClean="0"/>
              <a:t>protocols with </a:t>
            </a:r>
            <a:r>
              <a:rPr dirty="0"/>
              <a:t>other programs</a:t>
            </a:r>
          </a:p>
          <a:p>
            <a:pPr marL="800100" lvl="1" indent="-342900">
              <a:defRPr sz="2000"/>
            </a:pPr>
            <a:r>
              <a:rPr dirty="0"/>
              <a:t>Simulates shots to find the </a:t>
            </a:r>
            <a:endParaRPr lang="en-CA" dirty="0" smtClean="0"/>
          </a:p>
          <a:p>
            <a:pPr marL="457200" lvl="1" indent="0">
              <a:spcBef>
                <a:spcPts val="0"/>
              </a:spcBef>
              <a:buNone/>
              <a:defRPr sz="2000"/>
            </a:pPr>
            <a:r>
              <a:rPr lang="en-CA" dirty="0"/>
              <a:t> </a:t>
            </a:r>
            <a:r>
              <a:rPr lang="en-CA" dirty="0" smtClean="0"/>
              <a:t>    </a:t>
            </a:r>
            <a:r>
              <a:rPr dirty="0" smtClean="0"/>
              <a:t>optimal one</a:t>
            </a:r>
            <a:endParaRPr dirty="0"/>
          </a:p>
          <a:p>
            <a:pPr>
              <a:spcBef>
                <a:spcPts val="1500"/>
              </a:spcBef>
              <a:defRPr sz="2000"/>
            </a:pPr>
            <a:r>
              <a:rPr lang="en-CA" dirty="0" err="1" smtClean="0"/>
              <a:t>OpenCV</a:t>
            </a:r>
            <a:r>
              <a:rPr lang="en-CA" dirty="0" smtClean="0"/>
              <a:t> </a:t>
            </a:r>
            <a:r>
              <a:rPr dirty="0" smtClean="0"/>
              <a:t>program</a:t>
            </a:r>
            <a:r>
              <a:rPr dirty="0"/>
              <a:t>:</a:t>
            </a:r>
          </a:p>
          <a:p>
            <a:pPr marL="800100" lvl="1" indent="-342900">
              <a:spcBef>
                <a:spcPts val="1500"/>
              </a:spcBef>
              <a:defRPr sz="2000"/>
            </a:pPr>
            <a:r>
              <a:rPr dirty="0"/>
              <a:t>Object detection</a:t>
            </a:r>
          </a:p>
          <a:p>
            <a:pPr marL="800100" lvl="1" indent="-342900">
              <a:spcBef>
                <a:spcPts val="1500"/>
              </a:spcBef>
              <a:defRPr sz="2000"/>
            </a:pPr>
            <a:r>
              <a:rPr dirty="0"/>
              <a:t>Ball identification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7" b="5915"/>
          <a:stretch/>
        </p:blipFill>
        <p:spPr>
          <a:xfrm rot="5400000">
            <a:off x="5851112" y="534496"/>
            <a:ext cx="4366317" cy="69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382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Software Hurdles</a:t>
            </a:r>
          </a:p>
        </p:txBody>
      </p:sp>
      <p:sp>
        <p:nvSpPr>
          <p:cNvPr id="437" name="Shape 43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spcBef>
                <a:spcPts val="1500"/>
              </a:spcBef>
              <a:defRPr sz="2000"/>
            </a:pPr>
            <a:endParaRPr lang="en-CA" dirty="0" smtClean="0"/>
          </a:p>
          <a:p>
            <a:pPr marL="342899" indent="-342899">
              <a:spcBef>
                <a:spcPts val="1500"/>
              </a:spcBef>
              <a:defRPr sz="2000"/>
            </a:pPr>
            <a:r>
              <a:rPr dirty="0" smtClean="0"/>
              <a:t>Object </a:t>
            </a:r>
            <a:r>
              <a:rPr dirty="0"/>
              <a:t>detection and identification</a:t>
            </a:r>
          </a:p>
          <a:p>
            <a:pPr marL="342899" indent="-342899">
              <a:spcBef>
                <a:spcPts val="1500"/>
              </a:spcBef>
              <a:defRPr sz="2000"/>
            </a:pPr>
            <a:r>
              <a:rPr dirty="0"/>
              <a:t>Relation of simulation to real worlds</a:t>
            </a:r>
          </a:p>
          <a:p>
            <a:pPr marL="342899" indent="-342899">
              <a:spcBef>
                <a:spcPts val="1500"/>
              </a:spcBef>
              <a:defRPr sz="2000"/>
            </a:pPr>
            <a:r>
              <a:rPr dirty="0"/>
              <a:t>Android emulator crashing often</a:t>
            </a:r>
          </a:p>
          <a:p>
            <a:pPr marL="342899" indent="-342899">
              <a:spcBef>
                <a:spcPts val="1500"/>
              </a:spcBef>
              <a:defRPr sz="2000"/>
            </a:pPr>
            <a:r>
              <a:rPr dirty="0"/>
              <a:t>Android uncooperative with </a:t>
            </a:r>
            <a:endParaRPr lang="en-CA" dirty="0" smtClean="0"/>
          </a:p>
          <a:p>
            <a:pPr marL="0" indent="0">
              <a:spcBef>
                <a:spcPts val="0"/>
              </a:spcBef>
              <a:buNone/>
              <a:defRPr sz="2000"/>
            </a:pPr>
            <a:r>
              <a:rPr lang="en-CA" dirty="0"/>
              <a:t> </a:t>
            </a:r>
            <a:r>
              <a:rPr lang="en-CA" dirty="0" smtClean="0"/>
              <a:t>    </a:t>
            </a:r>
            <a:r>
              <a:rPr dirty="0" smtClean="0"/>
              <a:t>automated </a:t>
            </a:r>
            <a:r>
              <a:rPr dirty="0"/>
              <a:t>image </a:t>
            </a:r>
            <a:r>
              <a:rPr dirty="0" smtClean="0"/>
              <a:t>capture</a:t>
            </a:r>
            <a:endParaRPr lang="en-CA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021" y="2434108"/>
            <a:ext cx="2477592" cy="1824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74" y="4584878"/>
            <a:ext cx="3161751" cy="18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89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5" b="20188"/>
          <a:stretch/>
        </p:blipFill>
        <p:spPr>
          <a:xfrm>
            <a:off x="4966464" y="298181"/>
            <a:ext cx="4258862" cy="3977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3081" y="940490"/>
            <a:ext cx="8595015" cy="746643"/>
          </a:xfrm>
        </p:spPr>
        <p:txBody>
          <a:bodyPr/>
          <a:lstStyle/>
          <a:p>
            <a:r>
              <a:rPr lang="en-CA" dirty="0" smtClean="0"/>
              <a:t>Our Team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081" y="2072783"/>
            <a:ext cx="8825659" cy="3696952"/>
          </a:xfrm>
        </p:spPr>
        <p:txBody>
          <a:bodyPr>
            <a:normAutofit/>
          </a:bodyPr>
          <a:lstStyle/>
          <a:p>
            <a:r>
              <a:rPr lang="en-CA" sz="2000" dirty="0" smtClean="0"/>
              <a:t>Hardware Team</a:t>
            </a:r>
          </a:p>
          <a:p>
            <a:pPr lvl="1"/>
            <a:r>
              <a:rPr lang="en-CA" sz="2000" dirty="0" smtClean="0"/>
              <a:t>Guy and Ernest</a:t>
            </a:r>
          </a:p>
          <a:p>
            <a:pPr lvl="1"/>
            <a:endParaRPr lang="en-CA" sz="2000" dirty="0" smtClean="0"/>
          </a:p>
          <a:p>
            <a:r>
              <a:rPr lang="en-CA" sz="2000" dirty="0"/>
              <a:t>Electrical and Controls </a:t>
            </a:r>
            <a:r>
              <a:rPr lang="en-CA" sz="2000" dirty="0" smtClean="0"/>
              <a:t>Team</a:t>
            </a:r>
          </a:p>
          <a:p>
            <a:pPr lvl="1"/>
            <a:r>
              <a:rPr lang="en-CA" sz="2000" dirty="0" smtClean="0"/>
              <a:t>Andrew and Derek</a:t>
            </a:r>
          </a:p>
          <a:p>
            <a:pPr lvl="1"/>
            <a:endParaRPr lang="en-CA" sz="2000" dirty="0" smtClean="0"/>
          </a:p>
          <a:p>
            <a:r>
              <a:rPr lang="en-CA" sz="2000" dirty="0" smtClean="0"/>
              <a:t>Software Team</a:t>
            </a:r>
          </a:p>
          <a:p>
            <a:pPr lvl="1"/>
            <a:r>
              <a:rPr lang="en-CA" sz="2000" dirty="0" smtClean="0"/>
              <a:t>Eric and Max</a:t>
            </a:r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69" y="2868052"/>
            <a:ext cx="4782355" cy="3586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50806" y="5970719"/>
            <a:ext cx="18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Derek ‘working’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90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/>
          </p:cNvSpPr>
          <p:nvPr>
            <p:ph type="title"/>
          </p:nvPr>
        </p:nvSpPr>
        <p:spPr>
          <a:xfrm>
            <a:off x="4263208" y="0"/>
            <a:ext cx="3662407" cy="1478570"/>
          </a:xfrm>
          <a:prstGeom prst="rect">
            <a:avLst/>
          </a:prstGeom>
        </p:spPr>
        <p:txBody>
          <a:bodyPr/>
          <a:lstStyle/>
          <a:p>
            <a:r>
              <a:rPr dirty="0"/>
              <a:t>Software Demo</a:t>
            </a:r>
          </a:p>
        </p:txBody>
      </p:sp>
      <p:pic>
        <p:nvPicPr>
          <p:cNvPr id="3" name="sim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330" y="1008289"/>
            <a:ext cx="9116162" cy="56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188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5651" cy="6854429"/>
          </a:xfrm>
          <a:prstGeom prst="rect">
            <a:avLst/>
          </a:prstGeom>
        </p:spPr>
      </p:pic>
      <p:sp>
        <p:nvSpPr>
          <p:cNvPr id="3" name="Snip Single Corner Rectangle 2"/>
          <p:cNvSpPr/>
          <p:nvPr/>
        </p:nvSpPr>
        <p:spPr>
          <a:xfrm flipH="1">
            <a:off x="0" y="-3572"/>
            <a:ext cx="12192000" cy="6858000"/>
          </a:xfrm>
          <a:prstGeom prst="snip1Rect">
            <a:avLst>
              <a:gd name="adj" fmla="val 45556"/>
            </a:avLst>
          </a:prstGeom>
          <a:gradFill>
            <a:gsLst>
              <a:gs pos="0">
                <a:srgbClr val="0C4068"/>
              </a:gs>
              <a:gs pos="52000">
                <a:schemeClr val="bg1">
                  <a:lumMod val="65000"/>
                  <a:alpha val="25000"/>
                </a:schemeClr>
              </a:gs>
              <a:gs pos="100000">
                <a:srgbClr val="2E765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337143" y="0"/>
            <a:ext cx="667657" cy="667657"/>
          </a:xfrm>
          <a:prstGeom prst="rect">
            <a:avLst/>
          </a:prstGeom>
          <a:solidFill>
            <a:srgbClr val="0C4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337143" y="798285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37143" y="1596570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4611408" y="1132113"/>
            <a:ext cx="10467560" cy="4115512"/>
            <a:chOff x="5144303" y="3523114"/>
            <a:chExt cx="10467560" cy="4115512"/>
          </a:xfrm>
        </p:grpSpPr>
        <p:sp>
          <p:nvSpPr>
            <p:cNvPr id="2" name="Rectangle 1"/>
            <p:cNvSpPr/>
            <p:nvPr/>
          </p:nvSpPr>
          <p:spPr>
            <a:xfrm rot="18900000">
              <a:off x="5144303" y="7149899"/>
              <a:ext cx="7678494" cy="48872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8900000">
              <a:off x="7933369" y="3523114"/>
              <a:ext cx="7678494" cy="48872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3156292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156292" y="798285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156292" y="1596570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994168" y="2791463"/>
            <a:ext cx="6203664" cy="1616374"/>
            <a:chOff x="5743861" y="3541426"/>
            <a:chExt cx="6203664" cy="1616374"/>
          </a:xfrm>
        </p:grpSpPr>
        <p:sp>
          <p:nvSpPr>
            <p:cNvPr id="22" name="Title 1"/>
            <p:cNvSpPr txBox="1">
              <a:spLocks/>
            </p:cNvSpPr>
            <p:nvPr/>
          </p:nvSpPr>
          <p:spPr>
            <a:xfrm>
              <a:off x="5743861" y="3541426"/>
              <a:ext cx="6203664" cy="88639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Thank You</a:t>
              </a: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 Listening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6366233" y="4880801"/>
              <a:ext cx="4958921" cy="2769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Questions?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6869256" y="4654312"/>
              <a:ext cx="39528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074938" y="4784393"/>
            <a:ext cx="2035771" cy="110557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6" name="Parallelogram 25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B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58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Everyone needs a pool partner!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 smtClean="0"/>
              <a:t>Most existing solutions are prototypes</a:t>
            </a:r>
          </a:p>
          <a:p>
            <a:pPr lvl="1"/>
            <a:r>
              <a:rPr lang="en-CA" dirty="0" smtClean="0"/>
              <a:t>Too expensive</a:t>
            </a:r>
          </a:p>
          <a:p>
            <a:pPr lvl="1"/>
            <a:r>
              <a:rPr lang="en-CA" dirty="0" smtClean="0"/>
              <a:t>Too complex to operate</a:t>
            </a:r>
          </a:p>
          <a:p>
            <a:r>
              <a:rPr lang="en-CA" sz="2000" dirty="0" smtClean="0"/>
              <a:t>Our </a:t>
            </a:r>
            <a:r>
              <a:rPr lang="en-CA" sz="2000" dirty="0"/>
              <a:t>solution allows pool players to enjoy their table at all </a:t>
            </a:r>
            <a:r>
              <a:rPr lang="en-CA" sz="2000" dirty="0" smtClean="0"/>
              <a:t>times</a:t>
            </a:r>
          </a:p>
          <a:p>
            <a:r>
              <a:rPr lang="en-CA" sz="2000" dirty="0"/>
              <a:t>Customizable to </a:t>
            </a:r>
            <a:r>
              <a:rPr lang="en-CA" sz="2000" dirty="0" smtClean="0"/>
              <a:t>many table sizes </a:t>
            </a:r>
          </a:p>
          <a:p>
            <a:r>
              <a:rPr lang="en-CA" sz="2000" dirty="0" smtClean="0"/>
              <a:t>Easy-To-Use Android module for Visual Recognition</a:t>
            </a:r>
          </a:p>
          <a:p>
            <a:r>
              <a:rPr lang="en-CA" sz="2000" dirty="0" smtClean="0"/>
              <a:t>Cost effective ( &lt; $750 )</a:t>
            </a:r>
            <a:endParaRPr lang="en-CA" sz="2000" dirty="0"/>
          </a:p>
          <a:p>
            <a:endParaRPr lang="en-CA" sz="2000" dirty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8615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Project Summary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A</a:t>
            </a:r>
            <a:r>
              <a:rPr lang="en-CA" sz="2000" dirty="0" smtClean="0"/>
              <a:t>utonomous </a:t>
            </a:r>
            <a:r>
              <a:rPr lang="en-CA" sz="2000" dirty="0"/>
              <a:t>solution for a pool playing </a:t>
            </a:r>
            <a:r>
              <a:rPr lang="en-CA" sz="2000" dirty="0" smtClean="0"/>
              <a:t>partner</a:t>
            </a:r>
          </a:p>
          <a:p>
            <a:r>
              <a:rPr lang="en-CA" sz="2000" dirty="0"/>
              <a:t>Visual </a:t>
            </a:r>
            <a:r>
              <a:rPr lang="en-CA" sz="2000" dirty="0" smtClean="0"/>
              <a:t>Recognition </a:t>
            </a:r>
            <a:r>
              <a:rPr lang="en-CA" sz="2000" dirty="0"/>
              <a:t>to make its own </a:t>
            </a:r>
            <a:r>
              <a:rPr lang="en-CA" sz="2000" dirty="0" smtClean="0"/>
              <a:t>decisions</a:t>
            </a:r>
          </a:p>
          <a:p>
            <a:r>
              <a:rPr lang="en-CA" sz="2000" dirty="0" smtClean="0"/>
              <a:t>Renders image and detects location of balls</a:t>
            </a:r>
          </a:p>
          <a:p>
            <a:r>
              <a:rPr lang="en-CA" sz="2000" dirty="0" smtClean="0"/>
              <a:t>Runs simulation to find best shot</a:t>
            </a:r>
          </a:p>
          <a:p>
            <a:r>
              <a:rPr lang="en-CA" sz="2000" dirty="0" smtClean="0"/>
              <a:t>Moves actuator to strike the white ball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60" y="3674295"/>
            <a:ext cx="5121868" cy="28810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36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16" y="2027117"/>
            <a:ext cx="7533206" cy="4460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579" y="348539"/>
            <a:ext cx="9905998" cy="1478570"/>
          </a:xfrm>
        </p:spPr>
        <p:txBody>
          <a:bodyPr/>
          <a:lstStyle/>
          <a:p>
            <a:r>
              <a:rPr lang="en-CA" dirty="0" smtClean="0"/>
              <a:t>Hardware Advancements</a:t>
            </a:r>
            <a:endParaRPr lang="en-CA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6723" y="2098245"/>
            <a:ext cx="3544427" cy="4074493"/>
          </a:xfrm>
        </p:spPr>
        <p:txBody>
          <a:bodyPr>
            <a:normAutofit fontScale="92500"/>
          </a:bodyPr>
          <a:lstStyle/>
          <a:p>
            <a:r>
              <a:rPr lang="en-CA" dirty="0" smtClean="0"/>
              <a:t>X Rails work synchronously</a:t>
            </a:r>
          </a:p>
          <a:p>
            <a:r>
              <a:rPr lang="en-CA" dirty="0" smtClean="0"/>
              <a:t>Y Rail is as low as possible</a:t>
            </a:r>
          </a:p>
          <a:p>
            <a:r>
              <a:rPr lang="en-CA" dirty="0" smtClean="0"/>
              <a:t>Actuator Strikes ball with varying force</a:t>
            </a:r>
          </a:p>
          <a:p>
            <a:r>
              <a:rPr lang="en-CA" dirty="0" smtClean="0"/>
              <a:t>3 motions combine to align Actuator</a:t>
            </a:r>
          </a:p>
          <a:p>
            <a:pPr lvl="1"/>
            <a:r>
              <a:rPr lang="en-CA" dirty="0" smtClean="0"/>
              <a:t>X, Y and </a:t>
            </a:r>
            <a:r>
              <a:rPr lang="el-GR" dirty="0" smtClean="0"/>
              <a:t>θ</a:t>
            </a: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59121" y="2395471"/>
            <a:ext cx="9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X Rail</a:t>
            </a:r>
            <a:endParaRPr lang="en-CA" b="1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368676" y="2404195"/>
            <a:ext cx="1455312" cy="128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687910" y="2764803"/>
            <a:ext cx="309093" cy="918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64215" y="5716075"/>
            <a:ext cx="275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End Effector/Actuator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918436" y="2481468"/>
            <a:ext cx="9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Y Rail</a:t>
            </a:r>
            <a:endParaRPr lang="en-CA" b="1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8918436" y="4675031"/>
            <a:ext cx="1524892" cy="1041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88515" y="2850801"/>
            <a:ext cx="387440" cy="647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60" y="4816700"/>
            <a:ext cx="2480723" cy="1812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4020321" y="4814405"/>
            <a:ext cx="275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Arm Base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392473" y="5306095"/>
            <a:ext cx="373488" cy="409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5260683" y="4814405"/>
            <a:ext cx="2131790" cy="491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260683" y="5716074"/>
            <a:ext cx="2131790" cy="913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7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Rotating Mechanism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419743"/>
            <a:ext cx="8825659" cy="3416300"/>
          </a:xfrm>
        </p:spPr>
        <p:txBody>
          <a:bodyPr>
            <a:normAutofit/>
          </a:bodyPr>
          <a:lstStyle/>
          <a:p>
            <a:r>
              <a:rPr lang="en-CA" dirty="0" smtClean="0"/>
              <a:t>Uses NEMA 17 to preform motion</a:t>
            </a:r>
          </a:p>
          <a:p>
            <a:r>
              <a:rPr lang="en-CA" dirty="0" smtClean="0"/>
              <a:t>Gear Ratio	=&gt;	4:1</a:t>
            </a:r>
          </a:p>
          <a:p>
            <a:r>
              <a:rPr lang="en-CA" dirty="0" smtClean="0"/>
              <a:t>Uses encoder to detect orientation</a:t>
            </a:r>
          </a:p>
          <a:p>
            <a:r>
              <a:rPr lang="en-CA" dirty="0" smtClean="0"/>
              <a:t>Rides two rails for stability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789179"/>
            <a:ext cx="5677692" cy="4677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2143" y="5801428"/>
            <a:ext cx="224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EE Base &amp; Rotating </a:t>
            </a:r>
            <a:r>
              <a:rPr lang="en-CA" b="1" dirty="0" smtClean="0"/>
              <a:t>Mechanism</a:t>
            </a:r>
          </a:p>
        </p:txBody>
      </p:sp>
    </p:spTree>
    <p:extLst>
      <p:ext uri="{BB962C8B-B14F-4D97-AF65-F5344CB8AC3E}">
        <p14:creationId xmlns:p14="http://schemas.microsoft.com/office/powerpoint/2010/main" val="25644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Hardware Hurdles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 smtClean="0"/>
              <a:t>Hit balls while still moving around easily</a:t>
            </a:r>
          </a:p>
          <a:p>
            <a:pPr lvl="1"/>
            <a:r>
              <a:rPr lang="en-CA" dirty="0" smtClean="0"/>
              <a:t>Actuator tilted 20 degrees</a:t>
            </a:r>
            <a:endParaRPr lang="en-CA" dirty="0"/>
          </a:p>
          <a:p>
            <a:r>
              <a:rPr lang="en-CA" sz="2000" dirty="0" smtClean="0"/>
              <a:t>Reaching the whole table</a:t>
            </a:r>
          </a:p>
          <a:p>
            <a:pPr lvl="1"/>
            <a:r>
              <a:rPr lang="en-CA" dirty="0" smtClean="0"/>
              <a:t>Move rails further out</a:t>
            </a:r>
            <a:endParaRPr lang="en-CA" dirty="0"/>
          </a:p>
          <a:p>
            <a:r>
              <a:rPr lang="en-CA" sz="2000" dirty="0" smtClean="0"/>
              <a:t>Strike a ball with sufficient force</a:t>
            </a:r>
          </a:p>
          <a:p>
            <a:pPr lvl="1"/>
            <a:r>
              <a:rPr lang="en-CA" dirty="0" smtClean="0"/>
              <a:t>Electrical Motor </a:t>
            </a:r>
            <a:r>
              <a:rPr lang="en-CA" u="sng" dirty="0" smtClean="0"/>
              <a:t>or</a:t>
            </a:r>
            <a:r>
              <a:rPr lang="en-CA" dirty="0" smtClean="0"/>
              <a:t> Pneumatics</a:t>
            </a:r>
            <a:endParaRPr lang="en-CA" u="sng" dirty="0"/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/>
          <a:stretch/>
        </p:blipFill>
        <p:spPr>
          <a:xfrm>
            <a:off x="6094411" y="2895723"/>
            <a:ext cx="5270010" cy="3439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6671" y="5758934"/>
            <a:ext cx="13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Actuator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8807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xfrm>
            <a:off x="1309499" y="676943"/>
            <a:ext cx="9096630" cy="706965"/>
          </a:xfrm>
          <a:prstGeom prst="rect">
            <a:avLst/>
          </a:prstGeom>
        </p:spPr>
        <p:txBody>
          <a:bodyPr/>
          <a:lstStyle/>
          <a:p>
            <a:r>
              <a:rPr dirty="0"/>
              <a:t>Hardware </a:t>
            </a:r>
            <a:r>
              <a:rPr dirty="0" smtClean="0"/>
              <a:t>Demo</a:t>
            </a:r>
            <a:r>
              <a:rPr lang="en-CA" dirty="0" smtClean="0"/>
              <a:t> – Shooting Mechanism</a:t>
            </a:r>
            <a:endParaRPr dirty="0"/>
          </a:p>
        </p:txBody>
      </p:sp>
      <p:pic>
        <p:nvPicPr>
          <p:cNvPr id="2" name="video-149123056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3067" y="1592665"/>
            <a:ext cx="8813062" cy="4895901"/>
          </a:xfrm>
        </p:spPr>
      </p:pic>
    </p:spTree>
    <p:extLst>
      <p:ext uri="{BB962C8B-B14F-4D97-AF65-F5344CB8AC3E}">
        <p14:creationId xmlns:p14="http://schemas.microsoft.com/office/powerpoint/2010/main" val="40208330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1090" y="90484"/>
            <a:ext cx="2786643" cy="1478570"/>
          </a:xfrm>
        </p:spPr>
        <p:txBody>
          <a:bodyPr/>
          <a:lstStyle/>
          <a:p>
            <a:r>
              <a:rPr lang="en-CA" dirty="0" smtClean="0"/>
              <a:t>Remastered!</a:t>
            </a:r>
            <a:endParaRPr lang="en-CA" dirty="0"/>
          </a:p>
        </p:txBody>
      </p:sp>
      <p:pic>
        <p:nvPicPr>
          <p:cNvPr id="4" name="sm_constrai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8616" y="1140772"/>
            <a:ext cx="7251589" cy="5438083"/>
          </a:xfrm>
        </p:spPr>
      </p:pic>
    </p:spTree>
    <p:extLst>
      <p:ext uri="{BB962C8B-B14F-4D97-AF65-F5344CB8AC3E}">
        <p14:creationId xmlns:p14="http://schemas.microsoft.com/office/powerpoint/2010/main" val="24559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5198</TotalTime>
  <Words>410</Words>
  <Application>Microsoft Office PowerPoint</Application>
  <PresentationFormat>Widescreen</PresentationFormat>
  <Paragraphs>122</Paragraphs>
  <Slides>21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Century Gothic</vt:lpstr>
      <vt:lpstr>Noto Sans Symbols</vt:lpstr>
      <vt:lpstr>Segoe UI</vt:lpstr>
      <vt:lpstr>Trebuchet MS</vt:lpstr>
      <vt:lpstr>Tw Cen MT</vt:lpstr>
      <vt:lpstr>Circuit</vt:lpstr>
      <vt:lpstr>PowerPoint Presentation</vt:lpstr>
      <vt:lpstr>Our Team</vt:lpstr>
      <vt:lpstr>Everyone needs a pool partner!</vt:lpstr>
      <vt:lpstr>Project Summary</vt:lpstr>
      <vt:lpstr>Hardware Advancements</vt:lpstr>
      <vt:lpstr>Rotating Mechanism</vt:lpstr>
      <vt:lpstr>Hardware Hurdles</vt:lpstr>
      <vt:lpstr>Hardware Demo – Shooting Mechanism</vt:lpstr>
      <vt:lpstr>Remastered!</vt:lpstr>
      <vt:lpstr>Hardware Demo – X &amp; Y Rails</vt:lpstr>
      <vt:lpstr>Electrical and Controls Summary</vt:lpstr>
      <vt:lpstr>White Line Sensors</vt:lpstr>
      <vt:lpstr> Pneumatic End-effector </vt:lpstr>
      <vt:lpstr>Electrical and Controls Improvements</vt:lpstr>
      <vt:lpstr>Electrical and Controls Improvements #2</vt:lpstr>
      <vt:lpstr>Electrical and Controls Hurdles</vt:lpstr>
      <vt:lpstr>Software Summary</vt:lpstr>
      <vt:lpstr>Software Summary (cont.)</vt:lpstr>
      <vt:lpstr>Software Hurdles</vt:lpstr>
      <vt:lpstr>Software Demo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The Cue</dc:title>
  <dc:creator>Guy Meyer</dc:creator>
  <cp:lastModifiedBy>Guy Meyer</cp:lastModifiedBy>
  <cp:revision>62</cp:revision>
  <dcterms:created xsi:type="dcterms:W3CDTF">2017-02-16T03:56:28Z</dcterms:created>
  <dcterms:modified xsi:type="dcterms:W3CDTF">2017-04-04T04:11:36Z</dcterms:modified>
</cp:coreProperties>
</file>